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notesSlides/_rels/notesSlide8.xml.rels" ContentType="application/vnd.openxmlformats-package.relationships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notesSlide8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_rels/slide21.xml.rels" ContentType="application/vnd.openxmlformats-package.relationships+xml"/>
  <Override PartName="/ppt/slides/_rels/slide20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3.xml.rels" ContentType="application/vnd.openxmlformats-package.relationships+xml"/>
  <Override PartName="/ppt/slides/_rels/slide8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6.xml" ContentType="application/vnd.openxmlformats-officedocument.presentationml.slide+xml"/>
  <Override PartName="/ppt/slides/slide2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slideMaster2.xml" ContentType="application/vnd.openxmlformats-officedocument.presentationml.slideMaster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0.png" ContentType="image/png"/>
  <Override PartName="/ppt/media/image9.png" ContentType="image/png"/>
  <Override PartName="/ppt/media/image8.png" ContentType="image/png"/>
  <Override PartName="/ppt/media/image7.jpeg" ContentType="image/jpeg"/>
  <Override PartName="/ppt/media/image2.png" ContentType="image/png"/>
  <Override PartName="/ppt/media/image3.jpeg" ContentType="image/jpeg"/>
  <Override PartName="/ppt/media/image11.png" ContentType="image/png"/>
  <Override PartName="/ppt/media/image6.png" ContentType="image/png"/>
  <Override PartName="/ppt/media/image1.jpeg" ContentType="image/jpeg"/>
  <Override PartName="/ppt/media/image4.png" ContentType="image/png"/>
  <Override PartName="/ppt/media/image5.jpeg" ContentType="image/jpeg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move the slide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 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 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 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0A8249C6-59E8-4E98-AB05-0E0F2EE1E0B9}" type="slidenum">
              <a:rPr b="0" lang="en-US" sz="1400" spc="-1" strike="noStrike">
                <a:latin typeface="Times New Roman"/>
              </a:rPr>
              <a:t>1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3886200" y="8686800"/>
            <a:ext cx="2968920" cy="4543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8BFC4BC0-8E89-4BEB-91B4-26D3EB7715A6}" type="slidenum">
              <a:rPr b="0" lang="en-US" sz="12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69120" cy="3426120"/>
          </a:xfrm>
          <a:prstGeom prst="rect">
            <a:avLst/>
          </a:prstGeom>
        </p:spPr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6320" cy="4111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US" sz="2000" spc="-1" strike="noStrike"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69120" cy="3426120"/>
          </a:xfrm>
          <a:prstGeom prst="rect">
            <a:avLst/>
          </a:prstGeom>
        </p:spPr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6320" cy="4111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01" name="CustomShape 3"/>
          <p:cNvSpPr/>
          <p:nvPr/>
        </p:nvSpPr>
        <p:spPr>
          <a:xfrm>
            <a:off x="3886200" y="8686800"/>
            <a:ext cx="2968920" cy="4543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A8EB04BB-4AEC-47DE-BF39-C3102959DC22}" type="slidenum">
              <a:rPr b="0" lang="en-US" sz="12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ustomShape 1"/>
          <p:cNvSpPr/>
          <p:nvPr/>
        </p:nvSpPr>
        <p:spPr>
          <a:xfrm>
            <a:off x="3886200" y="8686800"/>
            <a:ext cx="2968920" cy="4543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B892C0DB-CED9-4E69-9B25-8121DDAEE8BF}" type="slidenum">
              <a:rPr b="0" lang="en-US" sz="12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69120" cy="3426120"/>
          </a:xfrm>
          <a:prstGeom prst="rect">
            <a:avLst/>
          </a:prstGeom>
        </p:spPr>
      </p:sp>
      <p:sp>
        <p:nvSpPr>
          <p:cNvPr id="204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6320" cy="4111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US" sz="20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<Relationship Id="rId7" Type="http://schemas.openxmlformats.org/officeDocument/2006/relationships/slideLayout" Target="../slideLayouts/slideLayout2.xml"/><Relationship Id="rId8" Type="http://schemas.openxmlformats.org/officeDocument/2006/relationships/slideLayout" Target="../slideLayouts/slideLayout3.xml"/><Relationship Id="rId9" Type="http://schemas.openxmlformats.org/officeDocument/2006/relationships/slideLayout" Target="../slideLayouts/slideLayout4.xml"/><Relationship Id="rId10" Type="http://schemas.openxmlformats.org/officeDocument/2006/relationships/slideLayout" Target="../slideLayouts/slideLayout5.xml"/><Relationship Id="rId11" Type="http://schemas.openxmlformats.org/officeDocument/2006/relationships/slideLayout" Target="../slideLayouts/slideLayout6.xml"/><Relationship Id="rId12" Type="http://schemas.openxmlformats.org/officeDocument/2006/relationships/slideLayout" Target="../slideLayouts/slideLayout7.xml"/><Relationship Id="rId13" Type="http://schemas.openxmlformats.org/officeDocument/2006/relationships/slideLayout" Target="../slideLayouts/slideLayout8.xml"/><Relationship Id="rId14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0.xml"/><Relationship Id="rId16" Type="http://schemas.openxmlformats.org/officeDocument/2006/relationships/slideLayout" Target="../slideLayouts/slideLayout11.xml"/><Relationship Id="rId17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5.jpe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7.jpeg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10" descr=""/>
          <p:cNvPicPr/>
          <p:nvPr/>
        </p:nvPicPr>
        <p:blipFill>
          <a:blip r:embed="rId2"/>
          <a:stretch/>
        </p:blipFill>
        <p:spPr>
          <a:xfrm>
            <a:off x="0" y="-6480"/>
            <a:ext cx="9142560" cy="6869520"/>
          </a:xfrm>
          <a:prstGeom prst="rect">
            <a:avLst/>
          </a:prstGeom>
          <a:ln>
            <a:noFill/>
          </a:ln>
        </p:spPr>
      </p:pic>
      <p:pic>
        <p:nvPicPr>
          <p:cNvPr id="1" name="Picture 4" descr=""/>
          <p:cNvPicPr/>
          <p:nvPr/>
        </p:nvPicPr>
        <p:blipFill>
          <a:blip r:embed="rId3"/>
          <a:stretch/>
        </p:blipFill>
        <p:spPr>
          <a:xfrm>
            <a:off x="5867280" y="90360"/>
            <a:ext cx="1978200" cy="592560"/>
          </a:xfrm>
          <a:prstGeom prst="rect">
            <a:avLst/>
          </a:prstGeom>
          <a:ln>
            <a:noFill/>
          </a:ln>
        </p:spPr>
      </p:pic>
      <p:pic>
        <p:nvPicPr>
          <p:cNvPr id="2" name="Picture 9" descr=""/>
          <p:cNvPicPr/>
          <p:nvPr/>
        </p:nvPicPr>
        <p:blipFill>
          <a:blip r:embed="rId4"/>
          <a:stretch/>
        </p:blipFill>
        <p:spPr>
          <a:xfrm>
            <a:off x="0" y="0"/>
            <a:ext cx="9142560" cy="6856560"/>
          </a:xfrm>
          <a:prstGeom prst="rect">
            <a:avLst/>
          </a:prstGeom>
          <a:ln>
            <a:noFill/>
          </a:ln>
        </p:spPr>
      </p:pic>
      <p:pic>
        <p:nvPicPr>
          <p:cNvPr id="3" name="Picture 9" descr=""/>
          <p:cNvPicPr/>
          <p:nvPr/>
        </p:nvPicPr>
        <p:blipFill>
          <a:blip r:embed="rId5"/>
          <a:stretch/>
        </p:blipFill>
        <p:spPr>
          <a:xfrm>
            <a:off x="3200400" y="434880"/>
            <a:ext cx="3197520" cy="95760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</a:t>
            </a:r>
            <a:r>
              <a:rPr b="0" lang="en-US" sz="4400" spc="-1" strike="noStrike">
                <a:latin typeface="Arial"/>
              </a:rPr>
              <a:t>edit the </a:t>
            </a:r>
            <a:r>
              <a:rPr b="0" lang="en-US" sz="4400" spc="-1" strike="noStrike">
                <a:latin typeface="Arial"/>
              </a:rPr>
              <a:t>title text </a:t>
            </a:r>
            <a:r>
              <a:rPr b="0" lang="en-US" sz="4400" spc="-1" strike="noStrike">
                <a:latin typeface="Arial"/>
              </a:rPr>
              <a:t>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  <p:sldLayoutId id="2147483660" r:id="rId17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10" descr=""/>
          <p:cNvPicPr/>
          <p:nvPr/>
        </p:nvPicPr>
        <p:blipFill>
          <a:blip r:embed="rId2"/>
          <a:stretch/>
        </p:blipFill>
        <p:spPr>
          <a:xfrm>
            <a:off x="0" y="-6480"/>
            <a:ext cx="9142560" cy="6869520"/>
          </a:xfrm>
          <a:prstGeom prst="rect">
            <a:avLst/>
          </a:prstGeom>
          <a:ln>
            <a:noFill/>
          </a:ln>
        </p:spPr>
      </p:pic>
      <p:pic>
        <p:nvPicPr>
          <p:cNvPr id="43" name="Picture 4" descr=""/>
          <p:cNvPicPr/>
          <p:nvPr/>
        </p:nvPicPr>
        <p:blipFill>
          <a:blip r:embed="rId3"/>
          <a:stretch/>
        </p:blipFill>
        <p:spPr>
          <a:xfrm>
            <a:off x="5867280" y="90360"/>
            <a:ext cx="1978200" cy="592560"/>
          </a:xfrm>
          <a:prstGeom prst="rect">
            <a:avLst/>
          </a:prstGeom>
          <a:ln>
            <a:noFill/>
          </a:ln>
        </p:spPr>
      </p:pic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</a:t>
            </a:r>
            <a:r>
              <a:rPr b="0" lang="en-US" sz="4400" spc="-1" strike="noStrike">
                <a:latin typeface="Arial"/>
              </a:rPr>
              <a:t>edit the </a:t>
            </a:r>
            <a:r>
              <a:rPr b="0" lang="en-US" sz="4400" spc="-1" strike="noStrike">
                <a:latin typeface="Arial"/>
              </a:rPr>
              <a:t>title text </a:t>
            </a:r>
            <a:r>
              <a:rPr b="0" lang="en-US" sz="4400" spc="-1" strike="noStrike">
                <a:latin typeface="Arial"/>
              </a:rPr>
              <a:t>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Picture 10" descr=""/>
          <p:cNvPicPr/>
          <p:nvPr/>
        </p:nvPicPr>
        <p:blipFill>
          <a:blip r:embed="rId2"/>
          <a:stretch/>
        </p:blipFill>
        <p:spPr>
          <a:xfrm>
            <a:off x="0" y="-6480"/>
            <a:ext cx="9142560" cy="6869520"/>
          </a:xfrm>
          <a:prstGeom prst="rect">
            <a:avLst/>
          </a:prstGeom>
          <a:ln>
            <a:noFill/>
          </a:ln>
        </p:spPr>
      </p:pic>
      <p:pic>
        <p:nvPicPr>
          <p:cNvPr id="83" name="Picture 4" descr=""/>
          <p:cNvPicPr/>
          <p:nvPr/>
        </p:nvPicPr>
        <p:blipFill>
          <a:blip r:embed="rId3"/>
          <a:stretch/>
        </p:blipFill>
        <p:spPr>
          <a:xfrm>
            <a:off x="5867280" y="90360"/>
            <a:ext cx="1978200" cy="592560"/>
          </a:xfrm>
          <a:prstGeom prst="rect">
            <a:avLst/>
          </a:prstGeom>
          <a:ln>
            <a:noFill/>
          </a:ln>
        </p:spPr>
      </p:pic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</a:t>
            </a:r>
            <a:r>
              <a:rPr b="0" lang="en-US" sz="4400" spc="-1" strike="noStrike">
                <a:latin typeface="Arial"/>
              </a:rPr>
              <a:t>edit the </a:t>
            </a:r>
            <a:r>
              <a:rPr b="0" lang="en-US" sz="4400" spc="-1" strike="noStrike">
                <a:latin typeface="Arial"/>
              </a:rPr>
              <a:t>title text </a:t>
            </a:r>
            <a:r>
              <a:rPr b="0" lang="en-US" sz="4400" spc="-1" strike="noStrike">
                <a:latin typeface="Arial"/>
              </a:rPr>
              <a:t>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hyperlink" Target="https://github.com/openbmc/phosphor-debug-collector" TargetMode="External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1447920" y="2590920"/>
            <a:ext cx="6245640" cy="83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0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Dump Service Proposal</a:t>
            </a:r>
            <a:endParaRPr b="0" lang="en-US" sz="3000" spc="-1" strike="noStrike">
              <a:latin typeface="Arial"/>
            </a:endParaRPr>
          </a:p>
        </p:txBody>
      </p:sp>
      <p:sp>
        <p:nvSpPr>
          <p:cNvPr id="129" name="CustomShape 2"/>
          <p:cNvSpPr/>
          <p:nvPr/>
        </p:nvSpPr>
        <p:spPr>
          <a:xfrm>
            <a:off x="1447920" y="3429000"/>
            <a:ext cx="6245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b="1" lang="en-US" sz="15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December 2019</a:t>
            </a:r>
            <a:endParaRPr b="0" lang="en-US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Proposed Data Model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304920" y="1600200"/>
            <a:ext cx="8531640" cy="456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149" name="Table 3"/>
          <p:cNvGraphicFramePr/>
          <p:nvPr/>
        </p:nvGraphicFramePr>
        <p:xfrm>
          <a:off x="365760" y="1852200"/>
          <a:ext cx="8469720" cy="1708560"/>
        </p:xfrm>
        <a:graphic>
          <a:graphicData uri="http://schemas.openxmlformats.org/drawingml/2006/table">
            <a:tbl>
              <a:tblPr/>
              <a:tblGrid>
                <a:gridCol w="3124440"/>
                <a:gridCol w="3124440"/>
                <a:gridCol w="2221200"/>
              </a:tblGrid>
              <a:tr h="530640">
                <a:tc>
                  <a:txBody>
                    <a:bodyPr tIns="137160" bIns="137160">
                      <a:noAutofit/>
                    </a:bodyPr>
                    <a:p>
                      <a:pPr algn="ctr">
                        <a:spcBef>
                          <a:spcPts val="289"/>
                        </a:spcBef>
                      </a:pPr>
                      <a:r>
                        <a:rPr b="1" lang="en-US" sz="1800" spc="-1" strike="noStrike">
                          <a:latin typeface="Arial"/>
                        </a:rPr>
                        <a:t>Redfish Resource</a:t>
                      </a:r>
                      <a:endParaRPr b="1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9999cc"/>
                    </a:solidFill>
                  </a:tcPr>
                </a:tc>
                <a:tc>
                  <a:txBody>
                    <a:bodyPr tIns="137160" bIns="137160">
                      <a:noAutofit/>
                    </a:bodyPr>
                    <a:p>
                      <a:pPr algn="ctr">
                        <a:spcBef>
                          <a:spcPts val="289"/>
                        </a:spcBef>
                      </a:pPr>
                      <a:r>
                        <a:rPr b="1" lang="en-US" sz="1800" spc="-1" strike="noStrike">
                          <a:latin typeface="Arial"/>
                        </a:rPr>
                        <a:t>Property</a:t>
                      </a:r>
                      <a:endParaRPr b="1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9999cc"/>
                    </a:solidFill>
                  </a:tcPr>
                </a:tc>
                <a:tc>
                  <a:txBody>
                    <a:bodyPr tIns="137160" bIns="137160">
                      <a:noAutofit/>
                    </a:bodyPr>
                    <a:p>
                      <a:pPr algn="ctr">
                        <a:spcBef>
                          <a:spcPts val="289"/>
                        </a:spcBef>
                      </a:pPr>
                      <a:r>
                        <a:rPr b="1" lang="en-US" sz="1800" spc="-1" strike="noStrike">
                          <a:latin typeface="Arial"/>
                        </a:rPr>
                        <a:t>Details</a:t>
                      </a:r>
                      <a:endParaRPr b="1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9999cc"/>
                    </a:solidFill>
                  </a:tcPr>
                </a:tc>
              </a:tr>
              <a:tr h="411480">
                <a:tc rowSpan="2">
                  <a:txBody>
                    <a:bodyPr rIns="365760" tIns="182880" bIns="274320">
                      <a:noAutofit/>
                    </a:bodyPr>
                    <a:p>
                      <a:r>
                        <a:rPr b="1" lang="en-US" sz="1600" spc="-1" strike="noStrike">
                          <a:solidFill>
                            <a:srgbClr val="5983b0"/>
                          </a:solidFill>
                          <a:latin typeface="Arial"/>
                        </a:rPr>
                        <a:t>DumpService</a:t>
                      </a:r>
                      <a:endParaRPr b="1" lang="en-US" sz="1600" spc="-1" strike="noStrike">
                        <a:solidFill>
                          <a:srgbClr val="5983b0"/>
                        </a:solidFill>
                        <a:latin typeface="Arial"/>
                      </a:endParaRPr>
                    </a:p>
                  </a:txBody>
                  <a:tcPr marL="91440" marR="36576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1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Dump Override Policy: </a:t>
                      </a:r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This policy considers the </a:t>
                      </a:r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space constraints and decides on the considerations of new dump when generated 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1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True</a:t>
                      </a:r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 – Overwrites the oldest dump with the new dump</a:t>
                      </a:r>
                      <a:endParaRPr b="0" lang="en-US" sz="1400" spc="-1" strike="noStrike">
                        <a:latin typeface="Arial"/>
                      </a:endParaRPr>
                    </a:p>
                    <a:p>
                      <a:endParaRPr b="0" lang="en-US" sz="1400" spc="-1" strike="noStrike">
                        <a:latin typeface="Arial"/>
                      </a:endParaRPr>
                    </a:p>
                    <a:p>
                      <a:r>
                        <a:rPr b="1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False</a:t>
                      </a:r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 – Ignores the new dump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11480">
                <a:tc vMerge="1"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Dumps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Collection of dumps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0" name="Table 4"/>
          <p:cNvGraphicFramePr/>
          <p:nvPr/>
        </p:nvGraphicFramePr>
        <p:xfrm>
          <a:off x="365400" y="4430880"/>
          <a:ext cx="8469720" cy="1708560"/>
        </p:xfrm>
        <a:graphic>
          <a:graphicData uri="http://schemas.openxmlformats.org/drawingml/2006/table">
            <a:tbl>
              <a:tblPr/>
              <a:tblGrid>
                <a:gridCol w="3124440"/>
                <a:gridCol w="3124440"/>
                <a:gridCol w="2221200"/>
              </a:tblGrid>
              <a:tr h="530640">
                <a:tc>
                  <a:txBody>
                    <a:bodyPr tIns="137160" bIns="137160">
                      <a:noAutofit/>
                    </a:bodyPr>
                    <a:p>
                      <a:pPr algn="ctr">
                        <a:spcBef>
                          <a:spcPts val="289"/>
                        </a:spcBef>
                      </a:pPr>
                      <a:r>
                        <a:rPr b="1" lang="en-US" sz="1800" spc="-1" strike="noStrike">
                          <a:latin typeface="Arial"/>
                        </a:rPr>
                        <a:t>Redfish Resource</a:t>
                      </a:r>
                      <a:endParaRPr b="1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9999cc"/>
                    </a:solidFill>
                  </a:tcPr>
                </a:tc>
                <a:tc>
                  <a:txBody>
                    <a:bodyPr tIns="137160" bIns="137160">
                      <a:noAutofit/>
                    </a:bodyPr>
                    <a:p>
                      <a:pPr algn="ctr">
                        <a:spcBef>
                          <a:spcPts val="289"/>
                        </a:spcBef>
                      </a:pPr>
                      <a:r>
                        <a:rPr b="1" lang="en-US" sz="1800" spc="-1" strike="noStrike">
                          <a:latin typeface="Arial"/>
                        </a:rPr>
                        <a:t>Action</a:t>
                      </a:r>
                      <a:endParaRPr b="1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9999cc"/>
                    </a:solidFill>
                  </a:tcPr>
                </a:tc>
                <a:tc>
                  <a:txBody>
                    <a:bodyPr tIns="137160" bIns="137160">
                      <a:noAutofit/>
                    </a:bodyPr>
                    <a:p>
                      <a:pPr algn="ctr">
                        <a:spcBef>
                          <a:spcPts val="289"/>
                        </a:spcBef>
                      </a:pPr>
                      <a:r>
                        <a:rPr b="1" lang="en-US" sz="1800" spc="-1" strike="noStrike">
                          <a:latin typeface="Arial"/>
                        </a:rPr>
                        <a:t>Details</a:t>
                      </a:r>
                      <a:endParaRPr b="1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9999cc"/>
                    </a:solidFill>
                  </a:tcPr>
                </a:tc>
              </a:tr>
              <a:tr h="411480">
                <a:tc rowSpan="2">
                  <a:txBody>
                    <a:bodyPr rIns="365760" tIns="182880" bIns="274320">
                      <a:noAutofit/>
                    </a:bodyPr>
                    <a:p>
                      <a:r>
                        <a:rPr b="1" lang="en-US" sz="1600" spc="-1" strike="noStrike">
                          <a:solidFill>
                            <a:srgbClr val="5983b0"/>
                          </a:solidFill>
                          <a:latin typeface="Arial"/>
                        </a:rPr>
                        <a:t>DumpService</a:t>
                      </a:r>
                      <a:endParaRPr b="1" lang="en-US" sz="1600" spc="-1" strike="noStrike">
                        <a:solidFill>
                          <a:srgbClr val="5983b0"/>
                        </a:solidFill>
                        <a:latin typeface="Arial"/>
                      </a:endParaRPr>
                    </a:p>
                  </a:txBody>
                  <a:tcPr marL="91440" marR="36576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Create dump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Creates the dump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11480">
                <a:tc vMerge="1"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Delete all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Delete all dumps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transition spd="med">
    <p:wipe dir="r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Proposed Data Model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52" name="CustomShape 2"/>
          <p:cNvSpPr/>
          <p:nvPr/>
        </p:nvSpPr>
        <p:spPr>
          <a:xfrm>
            <a:off x="304920" y="1600200"/>
            <a:ext cx="8531640" cy="456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153" name="Table 3"/>
          <p:cNvGraphicFramePr/>
          <p:nvPr/>
        </p:nvGraphicFramePr>
        <p:xfrm>
          <a:off x="365760" y="1708200"/>
          <a:ext cx="8470440" cy="4835880"/>
        </p:xfrm>
        <a:graphic>
          <a:graphicData uri="http://schemas.openxmlformats.org/drawingml/2006/table">
            <a:tbl>
              <a:tblPr/>
              <a:tblGrid>
                <a:gridCol w="2822760"/>
                <a:gridCol w="2822760"/>
                <a:gridCol w="2825280"/>
              </a:tblGrid>
              <a:tr h="59184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spcBef>
                          <a:spcPts val="289"/>
                        </a:spcBef>
                      </a:pPr>
                      <a:r>
                        <a:rPr b="1" lang="en-US" sz="1800" spc="-1" strike="noStrike">
                          <a:latin typeface="Arial"/>
                        </a:rPr>
                        <a:t>Redfish Resource</a:t>
                      </a:r>
                      <a:endParaRPr b="1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9999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spcBef>
                          <a:spcPts val="289"/>
                        </a:spcBef>
                      </a:pPr>
                      <a:r>
                        <a:rPr b="1" lang="en-US" sz="1800" spc="-1" strike="noStrike">
                          <a:latin typeface="Arial"/>
                        </a:rPr>
                        <a:t>Property</a:t>
                      </a:r>
                      <a:endParaRPr b="1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solidFill>
                      <a:srgbClr val="9999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spcBef>
                          <a:spcPts val="289"/>
                        </a:spcBef>
                      </a:pPr>
                      <a:r>
                        <a:rPr b="1" lang="en-US" sz="1800" spc="-1" strike="noStrike">
                          <a:latin typeface="Arial"/>
                        </a:rPr>
                        <a:t>Details</a:t>
                      </a:r>
                      <a:endParaRPr b="1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9999cc"/>
                    </a:solidFill>
                  </a:tcPr>
                </a:tc>
              </a:tr>
              <a:tr h="591840">
                <a:tc>
                  <a:txBody>
                    <a:bodyPr rIns="365760" tIns="91440" bIns="182880">
                      <a:noAutofit/>
                    </a:bodyPr>
                    <a:p>
                      <a:r>
                        <a:rPr b="1" lang="en-US" sz="1600" spc="-1" strike="noStrike">
                          <a:solidFill>
                            <a:srgbClr val="5983b0"/>
                          </a:solidFill>
                          <a:latin typeface="Arial"/>
                        </a:rPr>
                        <a:t>DumpCollection</a:t>
                      </a:r>
                      <a:endParaRPr b="1" lang="en-US" sz="1600" spc="-1" strike="noStrike">
                        <a:solidFill>
                          <a:srgbClr val="5983b0"/>
                        </a:solidFill>
                        <a:latin typeface="Arial"/>
                      </a:endParaRPr>
                    </a:p>
                  </a:txBody>
                  <a:tcPr marL="91440" marR="365760">
                    <a:lnL w="720">
                      <a:solidFill>
                        <a:srgbClr val="666666"/>
                      </a:solidFill>
                    </a:lnL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tIns="8244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Members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440" marR="9144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List of dumps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119520">
                <a:tc rowSpan="5">
                  <a:txBody>
                    <a:bodyPr tIns="91440">
                      <a:noAutofit/>
                    </a:bodyPr>
                    <a:p>
                      <a:r>
                        <a:rPr b="1" lang="en-US" sz="1600" spc="-1" strike="noStrike">
                          <a:solidFill>
                            <a:srgbClr val="5983b0"/>
                          </a:solidFill>
                          <a:latin typeface="Arial"/>
                        </a:rPr>
                        <a:t>Dump</a:t>
                      </a:r>
                      <a:endParaRPr b="1" lang="en-US" sz="1600" spc="-1" strike="noStrike">
                        <a:solidFill>
                          <a:srgbClr val="5983b0"/>
                        </a:solidFill>
                        <a:latin typeface="Arial"/>
                      </a:endParaRPr>
                    </a:p>
                  </a:txBody>
                  <a:tcPr marL="91440" marR="9144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ID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Unique Identifier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118080">
                <a:tc vMerge="1"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Size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Size of the dump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118080">
                <a:tc vMerge="1"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Type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BMC/Host dump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118080">
                <a:tc vMerge="1"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Timestamp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Time of dump creation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118080">
                <a:tc vMerge="1"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Reason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Software failure/Hardware failure/User generated/Kernel panic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4" name="Table 4"/>
          <p:cNvGraphicFramePr/>
          <p:nvPr/>
        </p:nvGraphicFramePr>
        <p:xfrm>
          <a:off x="353160" y="4922280"/>
          <a:ext cx="8470440" cy="4636800"/>
        </p:xfrm>
        <a:graphic>
          <a:graphicData uri="http://schemas.openxmlformats.org/drawingml/2006/table">
            <a:tbl>
              <a:tblPr/>
              <a:tblGrid>
                <a:gridCol w="2822760"/>
                <a:gridCol w="2822760"/>
                <a:gridCol w="2825280"/>
              </a:tblGrid>
              <a:tr h="530640">
                <a:tc>
                  <a:txBody>
                    <a:bodyPr tIns="137160" bIns="137160">
                      <a:noAutofit/>
                    </a:bodyPr>
                    <a:p>
                      <a:pPr algn="ctr">
                        <a:spcBef>
                          <a:spcPts val="289"/>
                        </a:spcBef>
                      </a:pPr>
                      <a:r>
                        <a:rPr b="1" lang="en-US" sz="1800" spc="-1" strike="noStrike">
                          <a:latin typeface="Arial"/>
                        </a:rPr>
                        <a:t>Redfish Resource</a:t>
                      </a:r>
                      <a:endParaRPr b="1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solidFill>
                      <a:srgbClr val="9999cc"/>
                    </a:solidFill>
                  </a:tcPr>
                </a:tc>
                <a:tc>
                  <a:txBody>
                    <a:bodyPr tIns="137160" bIns="137160">
                      <a:noAutofit/>
                    </a:bodyPr>
                    <a:p>
                      <a:pPr algn="ctr">
                        <a:spcBef>
                          <a:spcPts val="289"/>
                        </a:spcBef>
                      </a:pPr>
                      <a:r>
                        <a:rPr b="1" lang="en-US" sz="1800" spc="-1" strike="noStrike">
                          <a:latin typeface="Arial"/>
                        </a:rPr>
                        <a:t>Action</a:t>
                      </a:r>
                      <a:endParaRPr b="1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solidFill>
                      <a:srgbClr val="9999cc"/>
                    </a:solidFill>
                  </a:tcPr>
                </a:tc>
                <a:tc>
                  <a:txBody>
                    <a:bodyPr tIns="137160" bIns="137160">
                      <a:noAutofit/>
                    </a:bodyPr>
                    <a:p>
                      <a:pPr algn="ctr">
                        <a:spcBef>
                          <a:spcPts val="289"/>
                        </a:spcBef>
                      </a:pPr>
                      <a:r>
                        <a:rPr b="1" lang="en-US" sz="1800" spc="-1" strike="noStrike">
                          <a:latin typeface="Arial"/>
                        </a:rPr>
                        <a:t>Details</a:t>
                      </a:r>
                      <a:endParaRPr b="1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solidFill>
                      <a:srgbClr val="9999cc"/>
                    </a:solidFill>
                  </a:tcPr>
                </a:tc>
              </a:tr>
              <a:tr h="683280">
                <a:tc>
                  <a:txBody>
                    <a:bodyPr rIns="365760" tIns="137160" bIns="274320">
                      <a:noAutofit/>
                    </a:bodyPr>
                    <a:p>
                      <a:r>
                        <a:rPr b="1" lang="en-US" sz="1600" spc="-1" strike="noStrike">
                          <a:solidFill>
                            <a:srgbClr val="5983b0"/>
                          </a:solidFill>
                          <a:latin typeface="Arial"/>
                        </a:rPr>
                        <a:t>Dump</a:t>
                      </a:r>
                      <a:endParaRPr b="1" lang="en-US" sz="1600" spc="-1" strike="noStrike">
                        <a:solidFill>
                          <a:srgbClr val="5983b0"/>
                        </a:solidFill>
                        <a:latin typeface="Arial"/>
                      </a:endParaRPr>
                    </a:p>
                  </a:txBody>
                  <a:tcPr marL="91440" marR="365760">
                    <a:lnL w="720">
                      <a:solidFill>
                        <a:srgbClr val="666666"/>
                      </a:solidFill>
                    </a:lnL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tIns="13716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Download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440" marR="91440">
                    <a:lnL w="720">
                      <a:solidFill>
                        <a:srgbClr val="666666"/>
                      </a:solidFill>
                    </a:lnL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tIns="137160">
                      <a:noAutofit/>
                    </a:bodyPr>
                    <a:p>
                      <a:r>
                        <a:rPr b="0" lang="en-US" sz="1400" spc="-1" strike="noStrike">
                          <a:solidFill>
                            <a:srgbClr val="5b5b5b"/>
                          </a:solidFill>
                          <a:latin typeface="Arial"/>
                          <a:ea typeface="ＭＳ Ｐゴシック"/>
                        </a:rPr>
                        <a:t>Downloads the dump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440" marR="91440">
                    <a:lnR w="720">
                      <a:solidFill>
                        <a:srgbClr val="666666"/>
                      </a:solidFill>
                    </a:lnR>
                    <a:lnT w="720">
                      <a:solidFill>
                        <a:srgbClr val="666666"/>
                      </a:solidFill>
                    </a:lnT>
                    <a:lnB w="720">
                      <a:solidFill>
                        <a:srgbClr val="666666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transition spd="med">
    <p:wipe dir="r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Proposed Data Model (ServiceRoot) - Mockup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56" name="CustomShape 2"/>
          <p:cNvSpPr/>
          <p:nvPr/>
        </p:nvSpPr>
        <p:spPr>
          <a:xfrm>
            <a:off x="992160" y="2557440"/>
            <a:ext cx="4860000" cy="3746880"/>
          </a:xfrm>
          <a:prstGeom prst="rect">
            <a:avLst/>
          </a:prstGeom>
          <a:solidFill>
            <a:srgbClr val="ffffff"/>
          </a:solidFill>
          <a:ln w="76320">
            <a:solidFill>
              <a:srgbClr val="35526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7" name="CustomShape 3"/>
          <p:cNvSpPr/>
          <p:nvPr/>
        </p:nvSpPr>
        <p:spPr>
          <a:xfrm>
            <a:off x="304920" y="1600200"/>
            <a:ext cx="8531640" cy="456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400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redfish » v1</a:t>
            </a: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58" name="CustomShape 4"/>
          <p:cNvSpPr/>
          <p:nvPr/>
        </p:nvSpPr>
        <p:spPr>
          <a:xfrm>
            <a:off x="1241280" y="3181680"/>
            <a:ext cx="3840480" cy="201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"@odata.type": "#ServiceRoot.v1_2_0.ServiceRoot",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"Id": "RootService",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"Name": "Root Service",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"RedfishVersion": "1.0.4",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"UUID": "92384634-2938-2342-8820-489239905423",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"DumpService":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{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"@odata.id": "/redfish/v1/DumpService"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},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"@odata.context": "/redfish/v1/$metadata#ServiceRoot.ServiceRoot",</a:t>
            </a:r>
            <a:endParaRPr b="0" lang="en-US" sz="9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"@odata.id": "/redfish/v1/"</a:t>
            </a:r>
            <a:endParaRPr b="0" lang="en-US" sz="900" spc="-1" strike="noStrike">
              <a:latin typeface="Arial"/>
            </a:endParaRPr>
          </a:p>
        </p:txBody>
      </p:sp>
    </p:spTree>
  </p:cSld>
  <p:transition spd="med">
    <p:wipe dir="r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Proposed Data Model (DumpService) - Mockup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60" name="CustomShape 2"/>
          <p:cNvSpPr/>
          <p:nvPr/>
        </p:nvSpPr>
        <p:spPr>
          <a:xfrm>
            <a:off x="992160" y="2078640"/>
            <a:ext cx="4860000" cy="4250160"/>
          </a:xfrm>
          <a:prstGeom prst="rect">
            <a:avLst/>
          </a:prstGeom>
          <a:solidFill>
            <a:srgbClr val="ffffff"/>
          </a:solidFill>
          <a:ln w="76320">
            <a:solidFill>
              <a:srgbClr val="35526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1" name="CustomShape 3"/>
          <p:cNvSpPr/>
          <p:nvPr/>
        </p:nvSpPr>
        <p:spPr>
          <a:xfrm>
            <a:off x="304920" y="1600200"/>
            <a:ext cx="8531640" cy="456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400"/>
              </a:spcBef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redfish » v1 » DumpService</a:t>
            </a: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62" name="CustomShape 4"/>
          <p:cNvSpPr/>
          <p:nvPr/>
        </p:nvSpPr>
        <p:spPr>
          <a:xfrm>
            <a:off x="1335600" y="2078640"/>
            <a:ext cx="4242240" cy="4250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"@odata.type": "#DumpService.DumpService",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"Id": "DumpService",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"Name": "Dump Service",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"Description": "Dump Service",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"Dumps":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{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"@odata.id": "/redfish/v1/DumpService/Dumps"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},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"Actions":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{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"#DumpService.CreateDump": {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"target": "/redfish/v1/DumpService/Actions/DumpService.CreateDump",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"DumpType@Redfish.AllowableValues": [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"Host Dump",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"BMC Dump"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]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},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"#DumpService.DeleteAll": {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"target": "/redfish/v1/DumpService/Actions/DumpService.DeleteAll"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}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},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"@odata.context": "/redfish/v1/$metadata#DumpService.DumpService",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"@odata.id": "/redfish/v1/DumpService"</a:t>
            </a:r>
            <a:endParaRPr b="0" lang="en-US" sz="900" spc="-1" strike="noStrike">
              <a:latin typeface="Arial"/>
            </a:endParaRPr>
          </a:p>
        </p:txBody>
      </p:sp>
    </p:spTree>
  </p:cSld>
  <p:transition spd="med">
    <p:wipe dir="r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Proposed Data Model (DumpCollection) - Mockup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64" name="CustomShape 2"/>
          <p:cNvSpPr/>
          <p:nvPr/>
        </p:nvSpPr>
        <p:spPr>
          <a:xfrm>
            <a:off x="1005840" y="2560320"/>
            <a:ext cx="4846320" cy="3746880"/>
          </a:xfrm>
          <a:prstGeom prst="rect">
            <a:avLst/>
          </a:prstGeom>
          <a:solidFill>
            <a:srgbClr val="ffffff"/>
          </a:solidFill>
          <a:ln w="76320">
            <a:solidFill>
              <a:srgbClr val="35526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5" name="CustomShape 3"/>
          <p:cNvSpPr/>
          <p:nvPr/>
        </p:nvSpPr>
        <p:spPr>
          <a:xfrm>
            <a:off x="304920" y="1600200"/>
            <a:ext cx="8531640" cy="456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400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redfish » v1 » DumpService » Dumps</a:t>
            </a: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66" name="CustomShape 4"/>
          <p:cNvSpPr/>
          <p:nvPr/>
        </p:nvSpPr>
        <p:spPr>
          <a:xfrm>
            <a:off x="1321920" y="3155760"/>
            <a:ext cx="4164480" cy="2604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"@odata.type": "#DumpCollection.DumpCollection",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"Name": "Dump Collection",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"Members@odata.count": 2,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"Members": [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{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"@odata.id": "/redfish/v1/DumpService/Dumps/1001"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},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{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"@odata.id": "/redfish/v1/DumpService/Dumps/1002"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}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],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"@odata.context": "/redfish/v1/$metadata#DumpCollection.DumpCollection",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"@odata.id": "/redfish/v1/DumpService/Dumps"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endParaRPr b="0" lang="en-US" sz="900" spc="-1" strike="noStrike">
              <a:latin typeface="Arial"/>
            </a:endParaRPr>
          </a:p>
        </p:txBody>
      </p:sp>
    </p:spTree>
  </p:cSld>
  <p:transition spd="med">
    <p:wipe dir="r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1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Proposed Data Model (Dump) - Mockup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68" name="CustomShape 2"/>
          <p:cNvSpPr/>
          <p:nvPr/>
        </p:nvSpPr>
        <p:spPr>
          <a:xfrm>
            <a:off x="992160" y="2557440"/>
            <a:ext cx="4860000" cy="3746880"/>
          </a:xfrm>
          <a:prstGeom prst="rect">
            <a:avLst/>
          </a:prstGeom>
          <a:solidFill>
            <a:srgbClr val="ffffff"/>
          </a:solidFill>
          <a:ln w="76320">
            <a:solidFill>
              <a:srgbClr val="35526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9" name="CustomShape 3"/>
          <p:cNvSpPr/>
          <p:nvPr/>
        </p:nvSpPr>
        <p:spPr>
          <a:xfrm>
            <a:off x="304920" y="1600200"/>
            <a:ext cx="8531640" cy="456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400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redfish » v1 » DumpService » Dumps » 1001</a:t>
            </a: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70" name="CustomShape 4"/>
          <p:cNvSpPr/>
          <p:nvPr/>
        </p:nvSpPr>
        <p:spPr>
          <a:xfrm>
            <a:off x="1357920" y="2995560"/>
            <a:ext cx="4494240" cy="2970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"@odata.type": "#Dump.v1_1_0.Dump",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"Id": "1001",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"Type": "BMC dump",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"Description": "BMC dump",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"Size": 108944B,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"Timestamp": "2019-11-27 09:41:00",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"Reason": "Service failure",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"Actions":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{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"#Dump.Download": {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"target": "/redfish/v1/DumpService/Dumps/1001/Actions/Download"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}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},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"@odata.context": "/redfish/v1/$metadata#Dump.Dump",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"@odata.id": "/redfish/v1/DumpService/Dumps/1001"</a:t>
            </a:r>
            <a:endParaRPr b="0" lang="en-US" sz="9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endParaRPr b="0" lang="en-US" sz="900" spc="-1" strike="noStrike">
              <a:latin typeface="Arial"/>
            </a:endParaRPr>
          </a:p>
        </p:txBody>
      </p:sp>
    </p:spTree>
  </p:cSld>
  <p:transition spd="med">
    <p:wipe dir="r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ustomShape 1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Proposed Data Model </a:t>
            </a: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(Dump) - Mockup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72" name="CustomShape 2"/>
          <p:cNvSpPr/>
          <p:nvPr/>
        </p:nvSpPr>
        <p:spPr>
          <a:xfrm>
            <a:off x="992160" y="2557440"/>
            <a:ext cx="4860000" cy="3746880"/>
          </a:xfrm>
          <a:prstGeom prst="rect">
            <a:avLst/>
          </a:prstGeom>
          <a:solidFill>
            <a:srgbClr val="ffffff"/>
          </a:solidFill>
          <a:ln w="76320">
            <a:solidFill>
              <a:srgbClr val="35526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3" name="CustomShape 3"/>
          <p:cNvSpPr/>
          <p:nvPr/>
        </p:nvSpPr>
        <p:spPr>
          <a:xfrm>
            <a:off x="304920" y="1600200"/>
            <a:ext cx="8531640" cy="456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400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redfish » v1 » DumpService » Dumps » 1002</a:t>
            </a: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74" name="CustomShape 4"/>
          <p:cNvSpPr/>
          <p:nvPr/>
        </p:nvSpPr>
        <p:spPr>
          <a:xfrm>
            <a:off x="1360080" y="3000240"/>
            <a:ext cx="4480560" cy="2787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"@odata.type": "#Dump.v1_1_0.Dump",</a:t>
            </a:r>
            <a:endParaRPr b="0" lang="en-US" sz="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"Id": "1002",</a:t>
            </a:r>
            <a:endParaRPr b="0" lang="en-US" sz="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"Type": "Host dump",</a:t>
            </a:r>
            <a:endParaRPr b="0" lang="en-US" sz="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"Description": "Host dump",</a:t>
            </a:r>
            <a:endParaRPr b="0" lang="en-US" sz="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"Size": 122111B,</a:t>
            </a:r>
            <a:endParaRPr b="0" lang="en-US" sz="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"Timestamp": "2019-11-27 19:57:22",</a:t>
            </a:r>
            <a:endParaRPr b="0" lang="en-US" sz="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"Reason": "Hardware failure",</a:t>
            </a:r>
            <a:endParaRPr b="0" lang="en-US" sz="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"Actions":</a:t>
            </a:r>
            <a:endParaRPr b="0" lang="en-US" sz="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{</a:t>
            </a:r>
            <a:endParaRPr b="0" lang="en-US" sz="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"#Dump.Download": {</a:t>
            </a:r>
            <a:endParaRPr b="0" lang="en-US" sz="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"target": "/redfish/v1/DumpService/Dumps/1002/Actions/Download"</a:t>
            </a:r>
            <a:endParaRPr b="0" lang="en-US" sz="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}</a:t>
            </a:r>
            <a:endParaRPr b="0" lang="en-US" sz="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    </a:t>
            </a: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},</a:t>
            </a:r>
            <a:endParaRPr b="0" lang="en-US" sz="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"@odata.context": "/redfish/v1/$metadata#Dump.Dump",</a:t>
            </a:r>
            <a:endParaRPr b="0" lang="en-US" sz="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"@odata.id": "/redfish/v1/DumpService/Dumps/1002"</a:t>
            </a:r>
            <a:endParaRPr b="0" lang="en-US" sz="900" spc="-1" strike="noStrike">
              <a:latin typeface="Arial"/>
            </a:endParaRPr>
          </a:p>
        </p:txBody>
      </p:sp>
    </p:spTree>
  </p:cSld>
  <p:transition spd="med">
    <p:wipe dir="r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CustomShape 1"/>
          <p:cNvSpPr/>
          <p:nvPr/>
        </p:nvSpPr>
        <p:spPr>
          <a:xfrm>
            <a:off x="304920" y="1670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Create dump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176" name="" descr=""/>
          <p:cNvPicPr/>
          <p:nvPr/>
        </p:nvPicPr>
        <p:blipFill>
          <a:blip r:embed="rId1"/>
          <a:stretch/>
        </p:blipFill>
        <p:spPr>
          <a:xfrm>
            <a:off x="4754880" y="2358000"/>
            <a:ext cx="4231800" cy="3879360"/>
          </a:xfrm>
          <a:prstGeom prst="rect">
            <a:avLst/>
          </a:prstGeom>
          <a:ln>
            <a:noFill/>
          </a:ln>
        </p:spPr>
      </p:pic>
      <p:sp>
        <p:nvSpPr>
          <p:cNvPr id="177" name="CustomShape 2"/>
          <p:cNvSpPr/>
          <p:nvPr/>
        </p:nvSpPr>
        <p:spPr>
          <a:xfrm>
            <a:off x="340920" y="2320200"/>
            <a:ext cx="4596840" cy="3459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16000" indent="-21600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</a:pPr>
            <a:r>
              <a:rPr b="1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User Initiated Dump</a:t>
            </a:r>
            <a:endParaRPr b="0" lang="en-US" sz="1800" spc="-1" strike="noStrike">
              <a:latin typeface="Arial"/>
            </a:endParaRPr>
          </a:p>
          <a:p>
            <a:pPr lvl="2" marL="648000" indent="-21600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"/>
            </a:pPr>
            <a:r>
              <a:rPr b="1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Approach 1:</a:t>
            </a:r>
            <a:endParaRPr b="0" lang="en-US" sz="1800" spc="-1" strike="noStrike">
              <a:latin typeface="Arial"/>
            </a:endParaRPr>
          </a:p>
          <a:p>
            <a:pPr lvl="3" marL="864000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POST https://$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{bmc_ip}/redfish/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v1/DumpService/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Actions/CreateDu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mp 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dumpType=BMC/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Host</a:t>
            </a:r>
            <a:endParaRPr b="0" lang="en-US" sz="1800" spc="-1" strike="noStrike">
              <a:latin typeface="Arial"/>
            </a:endParaRPr>
          </a:p>
          <a:p>
            <a:pPr lvl="4" marL="1080000" indent="-21600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Creates the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dump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resource(with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resource ID) and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the state of the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dump resource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would be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“Collection in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progress”</a:t>
            </a:r>
            <a:endParaRPr b="0" lang="en-US" sz="1600" spc="-1" strike="noStrike">
              <a:latin typeface="Arial"/>
            </a:endParaRPr>
          </a:p>
          <a:p>
            <a:pPr lvl="4" marL="1080000" indent="-21600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Once dump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collection is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done, the state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property will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change to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"Collection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completed" and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resource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updated event is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sent to the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connected client.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78" name="CustomShape 3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Operations on </a:t>
            </a: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Dump</a:t>
            </a:r>
            <a:endParaRPr b="0" lang="en-US" sz="2400" spc="-1" strike="noStrike">
              <a:latin typeface="Arial"/>
            </a:endParaRPr>
          </a:p>
        </p:txBody>
      </p:sp>
    </p:spTree>
  </p:cSld>
  <p:transition spd="med">
    <p:wipe dir="r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ustomShape 1"/>
          <p:cNvSpPr/>
          <p:nvPr/>
        </p:nvSpPr>
        <p:spPr>
          <a:xfrm>
            <a:off x="304920" y="1742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Create dump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</p:txBody>
      </p:sp>
      <p:sp>
        <p:nvSpPr>
          <p:cNvPr id="180" name="CustomShape 2"/>
          <p:cNvSpPr/>
          <p:nvPr/>
        </p:nvSpPr>
        <p:spPr>
          <a:xfrm>
            <a:off x="340920" y="2284200"/>
            <a:ext cx="8531640" cy="150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16000" indent="-21600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</a:pPr>
            <a:r>
              <a:rPr b="1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User Initiated Dump</a:t>
            </a:r>
            <a:endParaRPr b="0" lang="en-US" sz="1800" spc="-1" strike="noStrike">
              <a:latin typeface="Arial"/>
            </a:endParaRPr>
          </a:p>
          <a:p>
            <a:pPr lvl="2" marL="648000" indent="-21600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"/>
            </a:pPr>
            <a:r>
              <a:rPr b="1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Approach 2:</a:t>
            </a:r>
            <a:endParaRPr b="0" lang="en-US" sz="1800" spc="-1" strike="noStrike">
              <a:latin typeface="Arial"/>
            </a:endParaRPr>
          </a:p>
          <a:p>
            <a:pPr lvl="3" marL="864000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POST https://${bmc_ip}/redfish/v1/DumpService/Actions/CreateDump dumpType=BMC/Host</a:t>
            </a:r>
            <a:endParaRPr b="0" lang="en-US" sz="1800" spc="-1" strike="noStrike">
              <a:latin typeface="Arial"/>
            </a:endParaRPr>
          </a:p>
          <a:p>
            <a:pPr lvl="4" marL="1080000" indent="-21600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202 Accepted is sent as response for create dump request and the asynchronous operation will be started which creates a task </a:t>
            </a:r>
            <a:endParaRPr b="0" lang="en-US" sz="1600" spc="-1" strike="noStrike">
              <a:latin typeface="Arial"/>
            </a:endParaRPr>
          </a:p>
          <a:p>
            <a:pPr lvl="4" marL="1080000" indent="-21600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Once the task is completed, the state of the task is changed to “Task completed” and redfish resource for the dump is created but unable to find a way that links the “Task completed” to the created redfish dump resource (opening a DMTF issue for the same – Can the “links” property of the task resource be used)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81" name="CustomShape 3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Operations on Dump</a:t>
            </a:r>
            <a:endParaRPr b="0" lang="en-US" sz="2400" spc="-1" strike="noStrike">
              <a:latin typeface="Arial"/>
            </a:endParaRPr>
          </a:p>
        </p:txBody>
      </p:sp>
    </p:spTree>
  </p:cSld>
  <p:transition spd="med">
    <p:wipe dir="r"/>
  </p:transition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CustomShape 1"/>
          <p:cNvSpPr/>
          <p:nvPr/>
        </p:nvSpPr>
        <p:spPr>
          <a:xfrm>
            <a:off x="346320" y="3733920"/>
            <a:ext cx="8531640" cy="1188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16000" indent="-21600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Client can get the list of all dumps by issuing the following command:</a:t>
            </a:r>
            <a:endParaRPr b="0" lang="en-US" sz="1800" spc="-1" strike="noStrike">
              <a:latin typeface="Arial"/>
            </a:endParaRPr>
          </a:p>
          <a:p>
            <a:pPr lvl="2" marL="648000" indent="-21600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GET https://${bmc_ip}/redfish/v1/DumpService/Dumps/</a:t>
            </a:r>
            <a:endParaRPr b="0" lang="en-US" sz="1800" spc="-1" strike="noStrike">
              <a:latin typeface="Arial"/>
            </a:endParaRPr>
          </a:p>
          <a:p>
            <a:pPr lvl="4" marL="1080000" indent="-21348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This will return the list of dumps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83" name="CustomShape 2"/>
          <p:cNvSpPr/>
          <p:nvPr/>
        </p:nvSpPr>
        <p:spPr>
          <a:xfrm>
            <a:off x="318600" y="464832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Get dump details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84" name="CustomShape 3"/>
          <p:cNvSpPr/>
          <p:nvPr/>
        </p:nvSpPr>
        <p:spPr>
          <a:xfrm>
            <a:off x="346320" y="5196960"/>
            <a:ext cx="8531640" cy="1206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16000" indent="-21600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Dump can be read by the following request:</a:t>
            </a:r>
            <a:endParaRPr b="0" lang="en-US" sz="1800" spc="-1" strike="noStrike">
              <a:latin typeface="Arial"/>
            </a:endParaRPr>
          </a:p>
          <a:p>
            <a:pPr lvl="2" marL="648000" indent="-21600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GET https://${bmc_ip}/redfish/v1/DumpService/Dumps/&lt;dumpid&gt;</a:t>
            </a:r>
            <a:endParaRPr b="0" lang="en-US" sz="1800" spc="-1" strike="noStrike">
              <a:latin typeface="Arial"/>
            </a:endParaRPr>
          </a:p>
          <a:p>
            <a:pPr lvl="4" marL="1080000" indent="-2156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This will get the dump corresponding to the dumpid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85" name="CustomShape 4"/>
          <p:cNvSpPr/>
          <p:nvPr/>
        </p:nvSpPr>
        <p:spPr>
          <a:xfrm>
            <a:off x="346320" y="316584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List dumps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86" name="CustomShape 5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Operations on Dump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87" name="CustomShape 6"/>
          <p:cNvSpPr/>
          <p:nvPr/>
        </p:nvSpPr>
        <p:spPr>
          <a:xfrm>
            <a:off x="340920" y="2212200"/>
            <a:ext cx="8531640" cy="1169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16000" indent="-21600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User c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an delete all the dumps by issuing the following command:</a:t>
            </a:r>
            <a:endParaRPr b="0" lang="en-US" sz="1800" spc="-1" strike="noStrike">
              <a:latin typeface="Arial"/>
            </a:endParaRPr>
          </a:p>
          <a:p>
            <a:pPr lvl="2" marL="648000" indent="-213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DELETE https://${bmc_ip}/redfish/v1/DumpService/Actions/DeleteAll </a:t>
            </a:r>
            <a:endParaRPr b="0" lang="en-US" sz="1800" spc="-1" strike="noStrike">
              <a:latin typeface="Arial"/>
            </a:endParaRPr>
          </a:p>
          <a:p>
            <a:pPr lvl="4" marL="1080000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This will delete all the dumps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88" name="CustomShape 7"/>
          <p:cNvSpPr/>
          <p:nvPr/>
        </p:nvSpPr>
        <p:spPr>
          <a:xfrm>
            <a:off x="304920" y="163728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Delete dumps</a:t>
            </a:r>
            <a:endParaRPr b="0" lang="en-US" sz="2400" spc="-1" strike="noStrike">
              <a:latin typeface="Arial"/>
            </a:endParaRPr>
          </a:p>
        </p:txBody>
      </p:sp>
    </p:spTree>
  </p:cSld>
  <p:transition spd="med">
    <p:wipe dir="r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Agenda – Dump Service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31" name="CustomShape 2"/>
          <p:cNvSpPr/>
          <p:nvPr/>
        </p:nvSpPr>
        <p:spPr>
          <a:xfrm>
            <a:off x="304920" y="1600200"/>
            <a:ext cx="8531640" cy="456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343080" indent="-340200">
              <a:lnSpc>
                <a:spcPct val="100000"/>
              </a:lnSpc>
              <a:spcBef>
                <a:spcPts val="400"/>
              </a:spcBef>
              <a:buClr>
                <a:srgbClr val="1b1f95"/>
              </a:buClr>
              <a:buFont typeface="Times"/>
              <a:buChar char="•"/>
            </a:pPr>
            <a:r>
              <a:rPr b="0" lang="en-US" sz="20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Dump Overview</a:t>
            </a:r>
            <a:endParaRPr b="0" lang="en-US" sz="2000" spc="-1" strike="noStrike">
              <a:latin typeface="Arial"/>
            </a:endParaRPr>
          </a:p>
          <a:p>
            <a:pPr marL="343080" indent="-340200">
              <a:lnSpc>
                <a:spcPct val="100000"/>
              </a:lnSpc>
              <a:spcBef>
                <a:spcPts val="400"/>
              </a:spcBef>
              <a:buClr>
                <a:srgbClr val="1b1f95"/>
              </a:buClr>
              <a:buFont typeface="Times"/>
              <a:buChar char="•"/>
            </a:pPr>
            <a:r>
              <a:rPr b="0" lang="en-US" sz="20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Dump Service Requirements</a:t>
            </a:r>
            <a:endParaRPr b="0" lang="en-US" sz="2000" spc="-1" strike="noStrike">
              <a:latin typeface="Arial"/>
            </a:endParaRPr>
          </a:p>
          <a:p>
            <a:pPr marL="343080" indent="-340200">
              <a:lnSpc>
                <a:spcPct val="100000"/>
              </a:lnSpc>
              <a:spcBef>
                <a:spcPts val="400"/>
              </a:spcBef>
              <a:buClr>
                <a:srgbClr val="1b1f95"/>
              </a:buClr>
              <a:buFont typeface="Times"/>
              <a:buChar char="•"/>
            </a:pPr>
            <a:r>
              <a:rPr b="0" lang="en-US" sz="20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Types of Dump</a:t>
            </a:r>
            <a:endParaRPr b="0" lang="en-US" sz="2000" spc="-1" strike="noStrike">
              <a:latin typeface="Arial"/>
            </a:endParaRPr>
          </a:p>
          <a:p>
            <a:pPr marL="343080" indent="-340200">
              <a:lnSpc>
                <a:spcPct val="100000"/>
              </a:lnSpc>
              <a:spcBef>
                <a:spcPts val="400"/>
              </a:spcBef>
              <a:buClr>
                <a:srgbClr val="1b1f95"/>
              </a:buClr>
              <a:buFont typeface="Times"/>
              <a:buChar char="•"/>
            </a:pPr>
            <a:r>
              <a:rPr b="0" lang="en-US" sz="20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Dump Offload Flow</a:t>
            </a:r>
            <a:endParaRPr b="0" lang="en-US" sz="2000" spc="-1" strike="noStrike">
              <a:latin typeface="Arial"/>
            </a:endParaRPr>
          </a:p>
          <a:p>
            <a:pPr marL="343080" indent="-340200">
              <a:lnSpc>
                <a:spcPct val="100000"/>
              </a:lnSpc>
              <a:spcBef>
                <a:spcPts val="400"/>
              </a:spcBef>
              <a:buClr>
                <a:srgbClr val="1b1f95"/>
              </a:buClr>
              <a:buFont typeface="Times"/>
              <a:buChar char="•"/>
            </a:pPr>
            <a:r>
              <a:rPr b="0" lang="en-US" sz="20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Proposed Data Model</a:t>
            </a:r>
            <a:endParaRPr b="0" lang="en-US" sz="2000" spc="-1" strike="noStrike">
              <a:latin typeface="Arial"/>
            </a:endParaRPr>
          </a:p>
          <a:p>
            <a:pPr marL="343080" indent="-340200">
              <a:lnSpc>
                <a:spcPct val="100000"/>
              </a:lnSpc>
              <a:spcBef>
                <a:spcPts val="400"/>
              </a:spcBef>
              <a:buClr>
                <a:srgbClr val="1b1f95"/>
              </a:buClr>
              <a:buFont typeface="Times"/>
              <a:buChar char="•"/>
            </a:pPr>
            <a:r>
              <a:rPr b="0" lang="en-US" sz="20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Operations on Dump</a:t>
            </a:r>
            <a:endParaRPr b="0" lang="en-US" sz="2000" spc="-1" strike="noStrike">
              <a:latin typeface="Arial"/>
            </a:endParaRPr>
          </a:p>
          <a:p>
            <a:pPr marL="343080" indent="-340200">
              <a:lnSpc>
                <a:spcPct val="100000"/>
              </a:lnSpc>
              <a:spcBef>
                <a:spcPts val="400"/>
              </a:spcBef>
              <a:buClr>
                <a:srgbClr val="1b1f95"/>
              </a:buClr>
              <a:buFont typeface="Times"/>
              <a:buChar char="•"/>
            </a:pPr>
            <a:r>
              <a:rPr b="0" lang="en-US" sz="20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Background &amp; References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</p:txBody>
      </p:sp>
    </p:spTree>
  </p:cSld>
  <p:transition spd="med">
    <p:wipe dir="r"/>
  </p:transition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CustomShape 1"/>
          <p:cNvSpPr/>
          <p:nvPr/>
        </p:nvSpPr>
        <p:spPr>
          <a:xfrm>
            <a:off x="304920" y="364644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Delete dump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90" name="CustomShape 2"/>
          <p:cNvSpPr/>
          <p:nvPr/>
        </p:nvSpPr>
        <p:spPr>
          <a:xfrm>
            <a:off x="318600" y="169632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Download dump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91" name="CustomShape 3"/>
          <p:cNvSpPr/>
          <p:nvPr/>
        </p:nvSpPr>
        <p:spPr>
          <a:xfrm>
            <a:off x="318600" y="2367360"/>
            <a:ext cx="8805960" cy="1179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16000" indent="-21600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Client can 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download a dump 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file by the 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following 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command:</a:t>
            </a:r>
            <a:endParaRPr b="0" lang="en-US" sz="18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GET https://$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{bmc_ip}/redfis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h/v1/DumpServ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ice/Dumps/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&lt;du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mpid&gt;/Actions/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Download/</a:t>
            </a:r>
            <a:endParaRPr b="0" lang="en-US" sz="1800" spc="-1" strike="noStrike">
              <a:latin typeface="Arial"/>
            </a:endParaRPr>
          </a:p>
          <a:p>
            <a:pPr lvl="4" marL="1080000" indent="-21348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This will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download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the given </a:t>
            </a: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dump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92" name="CustomShape 4"/>
          <p:cNvSpPr/>
          <p:nvPr/>
        </p:nvSpPr>
        <p:spPr>
          <a:xfrm>
            <a:off x="318600" y="4311360"/>
            <a:ext cx="8531640" cy="1179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16000" indent="-21600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Client can delete a dump file in the BMC by issuing the following command:</a:t>
            </a:r>
            <a:endParaRPr b="0" lang="en-US" sz="1800" spc="-1" strike="noStrike">
              <a:latin typeface="Arial"/>
            </a:endParaRPr>
          </a:p>
          <a:p>
            <a:pPr lvl="1" marL="432000" indent="-21600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DELTE https://${bmc_ip}/redfish/v1/DumpService/Dumps/&lt;dumpid&gt;</a:t>
            </a:r>
            <a:endParaRPr b="0" lang="en-US" sz="1800" spc="-1" strike="noStrike">
              <a:latin typeface="Arial"/>
            </a:endParaRPr>
          </a:p>
          <a:p>
            <a:pPr lvl="4" marL="1080000" indent="-21348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This will delete the given dump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93" name="CustomShape 5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Operations on Dump</a:t>
            </a:r>
            <a:endParaRPr b="0" lang="en-US" sz="2400" spc="-1" strike="noStrike">
              <a:latin typeface="Arial"/>
            </a:endParaRPr>
          </a:p>
        </p:txBody>
      </p:sp>
    </p:spTree>
  </p:cSld>
  <p:transition spd="med">
    <p:wipe dir="r"/>
  </p:transition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1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Background &amp; References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95" name="CustomShape 2"/>
          <p:cNvSpPr/>
          <p:nvPr/>
        </p:nvSpPr>
        <p:spPr>
          <a:xfrm>
            <a:off x="304920" y="1600200"/>
            <a:ext cx="8531640" cy="456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400"/>
              </a:spcBef>
            </a:pPr>
            <a:endParaRPr b="0" lang="en-US" sz="1800" spc="-1" strike="noStrike">
              <a:latin typeface="Arial"/>
            </a:endParaRPr>
          </a:p>
          <a:p>
            <a:pPr marL="343080" indent="-340200" algn="just">
              <a:lnSpc>
                <a:spcPct val="100000"/>
              </a:lnSpc>
              <a:spcBef>
                <a:spcPts val="360"/>
              </a:spcBef>
              <a:buClr>
                <a:srgbClr val="1b1f95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Currently in OpenBMC, there is a repository called </a:t>
            </a:r>
            <a:r>
              <a:rPr b="1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phosphor-debug-collector 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that provides mechanisms to create, offload and delete the dump</a:t>
            </a:r>
            <a:endParaRPr b="0" lang="en-US" sz="1800" spc="-1" strike="noStrike">
              <a:latin typeface="Arial"/>
            </a:endParaRPr>
          </a:p>
          <a:p>
            <a:pPr lvl="3" marL="864000" indent="-2156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Github link: </a:t>
            </a:r>
            <a:r>
              <a:rPr b="0" lang="en-US" sz="1800" spc="-1" strike="noStrike" u="sng">
                <a:solidFill>
                  <a:srgbClr val="595959"/>
                </a:solidFill>
                <a:uFillTx/>
                <a:latin typeface="Arial"/>
                <a:ea typeface="ＭＳ Ｐゴシック"/>
                <a:hlinkClick r:id="rId1"/>
              </a:rPr>
              <a:t>https://github.com/openbmc/phosphor-debug-collector</a:t>
            </a:r>
            <a:endParaRPr b="0" lang="en-US" sz="1800" spc="-1" strike="noStrike">
              <a:latin typeface="Arial"/>
            </a:endParaRPr>
          </a:p>
          <a:p>
            <a:pPr marL="343080" indent="-340200" algn="just">
              <a:lnSpc>
                <a:spcPct val="100000"/>
              </a:lnSpc>
              <a:spcBef>
                <a:spcPts val="360"/>
              </a:spcBef>
              <a:buClr>
                <a:srgbClr val="1b1f95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The following are the existing REST APIs to List, Read, Create, Delete the BMC dumps respectively:</a:t>
            </a:r>
            <a:endParaRPr b="0" lang="en-US" sz="1800" spc="-1" strike="noStrike">
              <a:latin typeface="Arial"/>
            </a:endParaRPr>
          </a:p>
          <a:p>
            <a:pPr lvl="3" marL="864000" indent="-215640" algn="just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curl -c cjar -b cjar -k -X GET https://&lt;bmc_ip&gt;/xyz/openbmc_project/dump/list</a:t>
            </a:r>
            <a:endParaRPr b="0" lang="en-US" sz="1500" spc="-1" strike="noStrike">
              <a:latin typeface="Arial"/>
            </a:endParaRPr>
          </a:p>
          <a:p>
            <a:pPr lvl="3" marL="864000" indent="-215640" algn="just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666666"/>
                </a:solidFill>
                <a:latin typeface="Arial"/>
                <a:ea typeface="ＭＳ Ｐゴシック"/>
              </a:rPr>
              <a:t>curl -c cjar -b cjar -k -X GET https://&lt;bmc_ip&gt;/download/dump/&lt;dump_id&gt;</a:t>
            </a:r>
            <a:endParaRPr b="0" lang="en-US" sz="1500" spc="-1" strike="noStrike">
              <a:latin typeface="Arial"/>
            </a:endParaRPr>
          </a:p>
          <a:p>
            <a:pPr lvl="3" marL="864000" indent="-215640" algn="just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666666"/>
                </a:solidFill>
                <a:latin typeface="Arial"/>
                <a:ea typeface="ＭＳ Ｐゴシック"/>
              </a:rPr>
              <a:t>curl -c cjar -b cjar -k -H "Content-Type: application/json" -d "{\"data\": []}" -X POST  https://&lt;bmc_ip&gt;/xyz/openbmc_project/dump/action/CreateDump</a:t>
            </a:r>
            <a:endParaRPr b="0" lang="en-US" sz="1500" spc="-1" strike="noStrike">
              <a:latin typeface="Arial"/>
            </a:endParaRPr>
          </a:p>
          <a:p>
            <a:pPr lvl="3" marL="864000" indent="-2156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666666"/>
                </a:solidFill>
                <a:latin typeface="Arial"/>
                <a:ea typeface="ＭＳ Ｐゴシック"/>
              </a:rPr>
              <a:t>curl -c cjar -b cjar -k -H "Content-Type: application/json" -d "{\"data\": []}" -X POST  https://&lt;bmc_ip&gt;/xyz/openbmc_project/dump/entry/5/action/Delete</a:t>
            </a:r>
            <a:endParaRPr b="0" lang="en-US" sz="1500" spc="-1" strike="noStrike">
              <a:latin typeface="Arial"/>
            </a:endParaRPr>
          </a:p>
        </p:txBody>
      </p:sp>
    </p:spTree>
  </p:cSld>
  <p:transition spd="med">
    <p:wipe dir="r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Dump Overview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04920" y="1600200"/>
            <a:ext cx="8531640" cy="456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343080" indent="-340200" algn="just">
              <a:lnSpc>
                <a:spcPct val="100000"/>
              </a:lnSpc>
              <a:spcBef>
                <a:spcPts val="360"/>
              </a:spcBef>
              <a:buClr>
                <a:srgbClr val="1b1f95"/>
              </a:buClr>
              <a:buFont typeface="Times"/>
              <a:buChar char="•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Dump is the debug data collected at any point of time from the system and is stored in a file</a:t>
            </a:r>
            <a:endParaRPr b="0" lang="en-US" sz="1800" spc="-1" strike="noStrike">
              <a:latin typeface="Arial"/>
            </a:endParaRPr>
          </a:p>
          <a:p>
            <a:pPr marL="343080" indent="-340200" algn="just">
              <a:lnSpc>
                <a:spcPct val="100000"/>
              </a:lnSpc>
              <a:spcBef>
                <a:spcPts val="360"/>
              </a:spcBef>
              <a:buClr>
                <a:srgbClr val="1b1f95"/>
              </a:buClr>
              <a:buFont typeface="Times"/>
              <a:buChar char="•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The dump data may consist of application core, network configuration, system inventory configuration, journal log, etc</a:t>
            </a:r>
            <a:endParaRPr b="0" lang="en-US" sz="1800" spc="-1" strike="noStrike">
              <a:latin typeface="Arial"/>
            </a:endParaRPr>
          </a:p>
          <a:p>
            <a:pPr marL="343080" indent="-340200" algn="just">
              <a:lnSpc>
                <a:spcPct val="100000"/>
              </a:lnSpc>
              <a:spcBef>
                <a:spcPts val="360"/>
              </a:spcBef>
              <a:buClr>
                <a:srgbClr val="1b1f95"/>
              </a:buClr>
              <a:buFont typeface="Times"/>
              <a:buChar char="•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The dump data is used to troubleshoot the problems that occurred in the system</a:t>
            </a: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720"/>
              </a:spcBef>
            </a:pPr>
            <a:endParaRPr b="0" lang="en-US" sz="1800" spc="-1" strike="noStrike">
              <a:latin typeface="Arial"/>
            </a:endParaRPr>
          </a:p>
        </p:txBody>
      </p:sp>
    </p:spTree>
  </p:cSld>
  <p:transition spd="med">
    <p:wipe dir="r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Dump Service Requirements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35" name="CustomShape 2"/>
          <p:cNvSpPr/>
          <p:nvPr/>
        </p:nvSpPr>
        <p:spPr>
          <a:xfrm>
            <a:off x="304920" y="1600200"/>
            <a:ext cx="8531640" cy="456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	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Currently, Redfish doesn't have schema for operations on debug data​ (dump). </a:t>
            </a: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r>
              <a:rPr b="1" lang="en-US" sz="20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Requirements:</a:t>
            </a:r>
            <a:endParaRPr b="0" lang="en-US" sz="20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343080" indent="-340200" algn="just">
              <a:lnSpc>
                <a:spcPct val="100000"/>
              </a:lnSpc>
              <a:spcBef>
                <a:spcPts val="320"/>
              </a:spcBef>
              <a:buClr>
                <a:srgbClr val="1b1f95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Defining a common interface for all type of dumps</a:t>
            </a:r>
            <a:endParaRPr b="0" lang="en-US" sz="1600" spc="-1" strike="noStrike">
              <a:latin typeface="Arial"/>
            </a:endParaRPr>
          </a:p>
          <a:p>
            <a:pPr marL="343080" indent="-340200" algn="just">
              <a:lnSpc>
                <a:spcPct val="100000"/>
              </a:lnSpc>
              <a:spcBef>
                <a:spcPts val="320"/>
              </a:spcBef>
              <a:buClr>
                <a:srgbClr val="1b1f95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Support listing of dumps</a:t>
            </a:r>
            <a:endParaRPr b="0" lang="en-US" sz="1600" spc="-1" strike="noStrike">
              <a:latin typeface="Arial"/>
            </a:endParaRPr>
          </a:p>
          <a:p>
            <a:pPr marL="343080" indent="-340200" algn="just">
              <a:lnSpc>
                <a:spcPct val="100000"/>
              </a:lnSpc>
              <a:spcBef>
                <a:spcPts val="320"/>
              </a:spcBef>
              <a:buClr>
                <a:srgbClr val="1b1f95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Support dump creation for all supported targets (BMC, HOST)</a:t>
            </a:r>
            <a:endParaRPr b="0" lang="en-US" sz="1600" spc="-1" strike="noStrike">
              <a:latin typeface="Arial"/>
            </a:endParaRPr>
          </a:p>
          <a:p>
            <a:pPr marL="343080" indent="-340200" algn="just">
              <a:lnSpc>
                <a:spcPct val="100000"/>
              </a:lnSpc>
              <a:spcBef>
                <a:spcPts val="320"/>
              </a:spcBef>
              <a:buClr>
                <a:srgbClr val="1b1f95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Support dump offload for all type of dumps</a:t>
            </a:r>
            <a:endParaRPr b="0" lang="en-US" sz="1600" spc="-1" strike="noStrike">
              <a:latin typeface="Arial"/>
            </a:endParaRPr>
          </a:p>
          <a:p>
            <a:pPr marL="343080" indent="-340200" algn="just">
              <a:lnSpc>
                <a:spcPct val="100000"/>
              </a:lnSpc>
              <a:spcBef>
                <a:spcPts val="320"/>
              </a:spcBef>
              <a:buClr>
                <a:srgbClr val="1b1f95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Support dump deletion</a:t>
            </a:r>
            <a:endParaRPr b="0" lang="en-US" sz="1600" spc="-1" strike="noStrike">
              <a:latin typeface="Arial"/>
            </a:endParaRPr>
          </a:p>
          <a:p>
            <a:pPr marL="343080" indent="-340200" algn="just">
              <a:lnSpc>
                <a:spcPct val="100000"/>
              </a:lnSpc>
              <a:spcBef>
                <a:spcPts val="320"/>
              </a:spcBef>
              <a:buClr>
                <a:srgbClr val="1b1f95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5b5b5b"/>
                </a:solidFill>
                <a:latin typeface="Arial"/>
                <a:ea typeface="ＭＳ Ｐゴシック"/>
              </a:rPr>
              <a:t>User cannot update the dump (PATCH operation would not be supported)</a:t>
            </a:r>
            <a:endParaRPr b="0" lang="en-US" sz="1600" spc="-1" strike="noStrike">
              <a:latin typeface="Arial"/>
            </a:endParaRPr>
          </a:p>
        </p:txBody>
      </p:sp>
    </p:spTree>
  </p:cSld>
  <p:transition spd="med">
    <p:wipe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How the dump is created?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304920" y="1600200"/>
            <a:ext cx="8531640" cy="456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343080" indent="-340200" algn="just">
              <a:lnSpc>
                <a:spcPct val="100000"/>
              </a:lnSpc>
              <a:spcBef>
                <a:spcPts val="360"/>
              </a:spcBef>
              <a:buClr>
                <a:srgbClr val="1b1f95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Any critical software or hardware failure may generate the dump</a:t>
            </a:r>
            <a:endParaRPr b="0" lang="en-US" sz="1800" spc="-1" strike="noStrike">
              <a:latin typeface="Arial"/>
            </a:endParaRPr>
          </a:p>
          <a:p>
            <a:pPr marL="343080" indent="-340200" algn="just">
              <a:lnSpc>
                <a:spcPct val="100000"/>
              </a:lnSpc>
              <a:spcBef>
                <a:spcPts val="360"/>
              </a:spcBef>
              <a:buClr>
                <a:srgbClr val="1b1f95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User can generate dump at any point of time</a:t>
            </a:r>
            <a:endParaRPr b="0" lang="en-US" sz="1800" spc="-1" strike="noStrike">
              <a:latin typeface="Arial"/>
            </a:endParaRPr>
          </a:p>
          <a:p>
            <a:pPr lvl="3" marL="864000" indent="-2156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Dump service should provide an interface for user generated dump</a:t>
            </a:r>
            <a:endParaRPr b="0" lang="en-US" sz="1800" spc="-1" strike="noStrike">
              <a:latin typeface="Arial"/>
            </a:endParaRPr>
          </a:p>
        </p:txBody>
      </p:sp>
    </p:spTree>
  </p:cSld>
  <p:transition spd="med">
    <p:wipe dir="r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Types of dump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39" name="CustomShape 2"/>
          <p:cNvSpPr/>
          <p:nvPr/>
        </p:nvSpPr>
        <p:spPr>
          <a:xfrm>
            <a:off x="304920" y="1600200"/>
            <a:ext cx="8531640" cy="3794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400"/>
              </a:spcBef>
            </a:pPr>
            <a:endParaRPr b="0" lang="en-US" sz="1800" spc="-1" strike="noStrike">
              <a:latin typeface="Arial"/>
            </a:endParaRPr>
          </a:p>
          <a:p>
            <a:pPr marL="343080" indent="-340200" algn="just">
              <a:lnSpc>
                <a:spcPct val="100000"/>
              </a:lnSpc>
              <a:spcBef>
                <a:spcPts val="400"/>
              </a:spcBef>
              <a:buClr>
                <a:srgbClr val="1b1f95"/>
              </a:buClr>
              <a:buSzPct val="45000"/>
              <a:buFont typeface="Wingdings" charset="2"/>
              <a:buChar char=""/>
            </a:pPr>
            <a:r>
              <a:rPr b="1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BMC dump: 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Debug d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ata of a service processor (failure or user trigger)</a:t>
            </a:r>
            <a:endParaRPr b="0" lang="en-US" sz="1800" spc="-1" strike="noStrike">
              <a:latin typeface="Arial"/>
            </a:endParaRPr>
          </a:p>
          <a:p>
            <a:pPr marL="343080" indent="-340200" algn="just">
              <a:lnSpc>
                <a:spcPct val="100000"/>
              </a:lnSpc>
              <a:spcBef>
                <a:spcPts val="400"/>
              </a:spcBef>
              <a:buClr>
                <a:srgbClr val="1b1f95"/>
              </a:buClr>
              <a:buSzPct val="45000"/>
              <a:buFont typeface="Wingdings" charset="2"/>
              <a:buChar char=""/>
            </a:pPr>
            <a:r>
              <a:rPr b="1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Host dump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: Debug data of various host components </a:t>
            </a: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(failure or user trigger)</a:t>
            </a:r>
            <a:endParaRPr b="0" lang="en-US" sz="1800" spc="-1" strike="noStrike">
              <a:latin typeface="Arial"/>
            </a:endParaRPr>
          </a:p>
        </p:txBody>
      </p:sp>
    </p:spTree>
  </p:cSld>
  <p:transition spd="med">
    <p:wipe dir="r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ustomShape 1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Dump Offload Flow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41" name="CustomShape 2"/>
          <p:cNvSpPr/>
          <p:nvPr/>
        </p:nvSpPr>
        <p:spPr>
          <a:xfrm>
            <a:off x="304920" y="1600200"/>
            <a:ext cx="8531640" cy="456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400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endParaRPr b="0" lang="en-US" sz="1800" spc="-1" strike="noStrike">
              <a:latin typeface="Arial"/>
            </a:endParaRPr>
          </a:p>
        </p:txBody>
      </p:sp>
      <p:pic>
        <p:nvPicPr>
          <p:cNvPr id="142" name="" descr=""/>
          <p:cNvPicPr/>
          <p:nvPr/>
        </p:nvPicPr>
        <p:blipFill>
          <a:blip r:embed="rId1"/>
          <a:stretch/>
        </p:blipFill>
        <p:spPr>
          <a:xfrm>
            <a:off x="822960" y="1645920"/>
            <a:ext cx="7313400" cy="4664520"/>
          </a:xfrm>
          <a:prstGeom prst="rect">
            <a:avLst/>
          </a:prstGeom>
          <a:ln>
            <a:noFill/>
          </a:ln>
        </p:spPr>
      </p:pic>
    </p:spTree>
  </p:cSld>
  <p:transition spd="med">
    <p:wipe dir="r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1447920" y="2842920"/>
            <a:ext cx="6245640" cy="83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0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Proposed Data Model</a:t>
            </a:r>
            <a:endParaRPr b="0" lang="en-US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/>
          <p:cNvSpPr/>
          <p:nvPr/>
        </p:nvSpPr>
        <p:spPr>
          <a:xfrm>
            <a:off x="304920" y="914400"/>
            <a:ext cx="8531640" cy="68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Proposed Data Model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145" name="" descr=""/>
          <p:cNvPicPr/>
          <p:nvPr/>
        </p:nvPicPr>
        <p:blipFill>
          <a:blip r:embed="rId1"/>
          <a:stretch/>
        </p:blipFill>
        <p:spPr>
          <a:xfrm>
            <a:off x="4702320" y="2119680"/>
            <a:ext cx="4042800" cy="3110400"/>
          </a:xfrm>
          <a:prstGeom prst="rect">
            <a:avLst/>
          </a:prstGeom>
          <a:ln>
            <a:noFill/>
          </a:ln>
        </p:spPr>
      </p:pic>
      <p:sp>
        <p:nvSpPr>
          <p:cNvPr id="146" name="CustomShape 2"/>
          <p:cNvSpPr/>
          <p:nvPr/>
        </p:nvSpPr>
        <p:spPr>
          <a:xfrm>
            <a:off x="304920" y="1600200"/>
            <a:ext cx="4632480" cy="456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400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b="0" lang="en-US" sz="1800" spc="-1" strike="noStrike">
              <a:latin typeface="Arial"/>
            </a:endParaRPr>
          </a:p>
          <a:p>
            <a:pPr marL="343080" indent="-340200" algn="just">
              <a:lnSpc>
                <a:spcPct val="100000"/>
              </a:lnSpc>
              <a:spcBef>
                <a:spcPts val="400"/>
              </a:spcBef>
              <a:buClr>
                <a:srgbClr val="1b1f95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Service Root will have a single instance of DumpService</a:t>
            </a: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b="0" lang="en-US" sz="1800" spc="-1" strike="noStrike">
              <a:latin typeface="Arial"/>
            </a:endParaRPr>
          </a:p>
          <a:p>
            <a:pPr marL="343080" indent="-340200" algn="just">
              <a:lnSpc>
                <a:spcPct val="100000"/>
              </a:lnSpc>
              <a:spcBef>
                <a:spcPts val="400"/>
              </a:spcBef>
              <a:buClr>
                <a:srgbClr val="1b1f95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DumpService will have a single instance of the DumpCollection resource</a:t>
            </a: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b="0" lang="en-US" sz="1800" spc="-1" strike="noStrike">
              <a:latin typeface="Arial"/>
            </a:endParaRPr>
          </a:p>
          <a:p>
            <a:pPr marL="343080" indent="-340200" algn="just">
              <a:lnSpc>
                <a:spcPct val="100000"/>
              </a:lnSpc>
              <a:spcBef>
                <a:spcPts val="400"/>
              </a:spcBef>
              <a:buClr>
                <a:srgbClr val="1b1f95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1b1f95"/>
                </a:solidFill>
                <a:latin typeface="Arial"/>
                <a:ea typeface="ＭＳ Ｐゴシック"/>
              </a:rPr>
              <a:t>DumpCollection resource will have multiple dumps</a:t>
            </a:r>
            <a:endParaRPr b="0" lang="en-US" sz="1800" spc="-1" strike="noStrike">
              <a:latin typeface="Arial"/>
            </a:endParaRPr>
          </a:p>
        </p:txBody>
      </p:sp>
    </p:spTree>
  </p:cSld>
  <p:transition spd="med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595959"/>
      </a:hlink>
      <a:folHlink>
        <a:srgbClr val="af67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595959"/>
      </a:hlink>
      <a:folHlink>
        <a:srgbClr val="af67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595959"/>
      </a:hlink>
      <a:folHlink>
        <a:srgbClr val="af67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595959"/>
      </a:hlink>
      <a:folHlink>
        <a:srgbClr val="af67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22060</TotalTime>
  <Application>LibreOffice/6.2.7.1$Linux_X86_64 LibreOffice_project/20$Build-1</Application>
  <Words>3258</Words>
  <Paragraphs>367</Paragraphs>
  <Company>Rhea Bishop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2007-11-16T22:00:25Z</dcterms:created>
  <dc:creator>jeff.autor@hpe.com;jeff.hilland@hp.com</dc:creator>
  <dc:description/>
  <cp:keywords>No Restrictions</cp:keywords>
  <dc:language>en-US</dc:language>
  <cp:lastModifiedBy/>
  <dcterms:modified xsi:type="dcterms:W3CDTF">2019-12-10T16:31:14Z</dcterms:modified>
  <cp:revision>731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Rhea Bishop</vt:lpwstr>
  </property>
  <property fmtid="{D5CDD505-2E9C-101B-9397-08002B2CF9AE}" pid="4" name="DellClassification">
    <vt:lpwstr>No Restrictions</vt:lpwstr>
  </property>
  <property fmtid="{D5CDD505-2E9C-101B-9397-08002B2CF9AE}" pid="5" name="DellSubLabels">
    <vt:lpwstr/>
  </property>
  <property fmtid="{D5CDD505-2E9C-101B-9397-08002B2CF9AE}" pid="6" name="HiddenSlides">
    <vt:i4>0</vt:i4>
  </property>
  <property fmtid="{D5CDD505-2E9C-101B-9397-08002B2CF9AE}" pid="7" name="HyperlinksChanged">
    <vt:bool>0</vt:bool>
  </property>
  <property fmtid="{D5CDD505-2E9C-101B-9397-08002B2CF9AE}" pid="8" name="LinksUpToDate">
    <vt:bool>0</vt:bool>
  </property>
  <property fmtid="{D5CDD505-2E9C-101B-9397-08002B2CF9AE}" pid="9" name="MMClips">
    <vt:i4>0</vt:i4>
  </property>
  <property fmtid="{D5CDD505-2E9C-101B-9397-08002B2CF9AE}" pid="10" name="Notes">
    <vt:i4>2</vt:i4>
  </property>
  <property fmtid="{D5CDD505-2E9C-101B-9397-08002B2CF9AE}" pid="11" name="PresentationFormat">
    <vt:lpwstr>On-screen Show (4:3)</vt:lpwstr>
  </property>
  <property fmtid="{D5CDD505-2E9C-101B-9397-08002B2CF9AE}" pid="12" name="ScaleCrop">
    <vt:bool>0</vt:bool>
  </property>
  <property fmtid="{D5CDD505-2E9C-101B-9397-08002B2CF9AE}" pid="13" name="ShareDoc">
    <vt:bool>0</vt:bool>
  </property>
  <property fmtid="{D5CDD505-2E9C-101B-9397-08002B2CF9AE}" pid="14" name="Slides">
    <vt:i4>24</vt:i4>
  </property>
  <property fmtid="{D5CDD505-2E9C-101B-9397-08002B2CF9AE}" pid="15" name="TitusGUID">
    <vt:lpwstr>32cb6aa9-a0a8-44b8-937b-422a512c99c9</vt:lpwstr>
  </property>
</Properties>
</file>